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5" r:id="rId9"/>
    <p:sldId id="266" r:id="rId10"/>
    <p:sldId id="268" r:id="rId11"/>
    <p:sldId id="269" r:id="rId12"/>
    <p:sldId id="267" r:id="rId13"/>
    <p:sldId id="275" r:id="rId14"/>
    <p:sldId id="263" r:id="rId15"/>
    <p:sldId id="26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>
        <p:scale>
          <a:sx n="66" d="100"/>
          <a:sy n="66" d="100"/>
        </p:scale>
        <p:origin x="-110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4898F-F45F-4082-910C-ACB9A8B720BD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B24EAC-FFB2-472F-AA5C-71018A6354F6}">
      <dgm:prSet phldrT="[Testo]" custT="1"/>
      <dgm:spPr/>
      <dgm:t>
        <a:bodyPr/>
        <a:lstStyle/>
        <a:p>
          <a:pPr algn="ctr"/>
          <a:r>
            <a:rPr lang="it-IT" sz="4000" smtClean="0">
              <a:latin typeface="Verdana" panose="020B0604030504040204" pitchFamily="34" charset="0"/>
              <a:ea typeface="Verdana" panose="020B0604030504040204" pitchFamily="34" charset="0"/>
            </a:rPr>
            <a:t>L’ordinanza determina</a:t>
          </a:r>
          <a:endParaRPr lang="it-IT" sz="4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2CE069-B0FE-422D-A8C0-ECCB64F26CD3}" type="parTrans" cxnId="{62029A22-7D16-4540-A2A6-3C9D5EF0EB6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1D96E9D7-D1F9-457B-80E8-00E0F88EC5A6}" type="sibTrans" cxnId="{62029A22-7D16-4540-A2A6-3C9D5EF0EB6C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652DE8D-5562-43CE-A5C4-295F6DDAE04B}">
      <dgm:prSet phldrT="[Testo]" custT="1"/>
      <dgm:spPr/>
      <dgm:t>
        <a:bodyPr/>
        <a:lstStyle/>
        <a:p>
          <a:pPr algn="ctr"/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per la </a:t>
          </a:r>
          <a:r>
            <a:rPr lang="it-IT" sz="2000" b="1" smtClean="0">
              <a:latin typeface="Verdana" panose="020B0604030504040204" pitchFamily="34" charset="0"/>
              <a:ea typeface="Verdana" panose="020B0604030504040204" pitchFamily="34" charset="0"/>
            </a:rPr>
            <a:t>valutazione periodica </a:t>
          </a:r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e </a:t>
          </a:r>
          <a:r>
            <a:rPr lang="it-IT" sz="2000" b="1" smtClean="0">
              <a:latin typeface="Verdana" panose="020B0604030504040204" pitchFamily="34" charset="0"/>
              <a:ea typeface="Verdana" panose="020B0604030504040204" pitchFamily="34" charset="0"/>
            </a:rPr>
            <a:t>finale</a:t>
          </a:r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 degli apprendimenti per ciascuna delle discipline previste dalle Indicazioni Nazionali, compresa </a:t>
          </a:r>
          <a:r>
            <a:rPr lang="it-IT" sz="2000" b="1" smtClean="0">
              <a:latin typeface="Verdana" panose="020B0604030504040204" pitchFamily="34" charset="0"/>
              <a:ea typeface="Verdana" panose="020B0604030504040204" pitchFamily="34" charset="0"/>
            </a:rPr>
            <a:t>Educazione Civica</a:t>
          </a:r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it-IT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E06AD2-65C8-4FFB-A2F1-6A0277426F9B}" type="parTrans" cxnId="{460961EB-1E2A-4B95-B989-D5DA7A2425A9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C1CEF507-CB3A-4395-B553-CED60ADBE719}" type="sibTrans" cxnId="{460961EB-1E2A-4B95-B989-D5DA7A2425A9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B57CE9E0-D55C-4B09-855A-FAB9F725A892}">
      <dgm:prSet phldrT="[Testo]" custT="1"/>
      <dgm:spPr/>
      <dgm:t>
        <a:bodyPr/>
        <a:lstStyle/>
        <a:p>
          <a:pPr algn="ctr"/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- In un’</a:t>
          </a:r>
          <a:r>
            <a:rPr lang="it-IT" sz="2000" b="1" smtClean="0">
              <a:latin typeface="Verdana" panose="020B0604030504040204" pitchFamily="34" charset="0"/>
              <a:ea typeface="Verdana" panose="020B0604030504040204" pitchFamily="34" charset="0"/>
            </a:rPr>
            <a:t>ottica formativa </a:t>
          </a:r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della valutazione e della valorizzazione del miglioramento degli apprendimenti</a:t>
          </a:r>
        </a:p>
        <a:p>
          <a:pPr algn="ctr"/>
          <a:r>
            <a:rPr lang="it-IT" sz="2000" smtClean="0">
              <a:latin typeface="Verdana" panose="020B0604030504040204" pitchFamily="34" charset="0"/>
              <a:ea typeface="Verdana" panose="020B0604030504040204" pitchFamily="34" charset="0"/>
            </a:rPr>
            <a:t>- Per descrivere meglio i processi cognitivi e meta-cognitivi, emotivi e sociali che emergono nel processo di apprendimento e promuovere, negli alunni, l’autovalutazione</a:t>
          </a:r>
          <a:endParaRPr lang="it-IT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63002F-8E95-4686-AE9E-21474572E6DC}" type="parTrans" cxnId="{D126040E-4DC8-4F76-9564-EB49F6A5DB4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452850A-8C9C-4A68-9444-B56F5FCE1B49}" type="sibTrans" cxnId="{D126040E-4DC8-4F76-9564-EB49F6A5DB48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46276F59-3A9D-400C-B01B-89313F7F34C4}">
      <dgm:prSet phldrT="[Testo]" custT="1"/>
      <dgm:spPr/>
      <dgm:t>
        <a:bodyPr/>
        <a:lstStyle/>
        <a:p>
          <a:pPr algn="ctr"/>
          <a:r>
            <a:rPr lang="it-IT" sz="2000" b="0" smtClean="0">
              <a:effectLst>
                <a:outerShdw dist="50800" dir="5400000" sx="1000" sy="1000" algn="ctr" rotWithShape="0">
                  <a:schemeClr val="accent2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le modalità di formulazione del </a:t>
          </a:r>
          <a:r>
            <a:rPr lang="it-IT" sz="2000" b="1" smtClean="0">
              <a:effectLst>
                <a:outerShdw dist="50800" dir="5400000" sx="1000" sy="1000" algn="ctr" rotWithShape="0">
                  <a:schemeClr val="accent2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giudizio descrittivo</a:t>
          </a:r>
          <a:endParaRPr lang="it-IT" sz="2000" b="1" dirty="0">
            <a:effectLst>
              <a:outerShdw dist="50800" dir="5400000" sx="1000" sy="1000" algn="ctr" rotWithShape="0">
                <a:schemeClr val="accent2"/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9BBED3-D163-4536-84D2-E2244D2EA871}" type="parTrans" cxnId="{6F54EE34-F3BB-4ECC-BD66-99BA4AFE976F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83D7A729-5CBC-4E06-A890-25408D5EBB5D}" type="sibTrans" cxnId="{6F54EE34-F3BB-4ECC-BD66-99BA4AFE976F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2CB8586-CA78-4FE7-8003-F7B5DFA3D276}" type="pres">
      <dgm:prSet presAssocID="{D2D4898F-F45F-4082-910C-ACB9A8B720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CD7704-36C6-465E-8C93-8EA63E9F841F}" type="pres">
      <dgm:prSet presAssocID="{D2D4898F-F45F-4082-910C-ACB9A8B720BD}" presName="dummyMaxCanvas" presStyleCnt="0">
        <dgm:presLayoutVars/>
      </dgm:prSet>
      <dgm:spPr/>
      <dgm:t>
        <a:bodyPr/>
        <a:lstStyle/>
        <a:p>
          <a:endParaRPr lang="it-IT"/>
        </a:p>
      </dgm:t>
    </dgm:pt>
    <dgm:pt modelId="{58B431DC-80C1-4462-8E8B-A5D7366073A5}" type="pres">
      <dgm:prSet presAssocID="{D2D4898F-F45F-4082-910C-ACB9A8B720BD}" presName="FourNodes_1" presStyleLbl="node1" presStyleIdx="0" presStyleCnt="4" custScaleX="92138" custScaleY="51118" custLinFactNeighborX="-1108" custLinFactNeighborY="-26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427783-8956-4F57-B24A-40789F4FB342}" type="pres">
      <dgm:prSet presAssocID="{D2D4898F-F45F-4082-910C-ACB9A8B720BD}" presName="FourNodes_2" presStyleLbl="node1" presStyleIdx="1" presStyleCnt="4" custScaleX="91631" custScaleY="46830" custLinFactNeighborX="-10364" custLinFactNeighborY="-442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C5B478-DE7E-4AD7-BDD1-BB567F762019}" type="pres">
      <dgm:prSet presAssocID="{D2D4898F-F45F-4082-910C-ACB9A8B720BD}" presName="FourNodes_3" presStyleLbl="node1" presStyleIdx="2" presStyleCnt="4" custScaleX="91884" custLinFactNeighborX="-17780" custLinFactNeighborY="-677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2312C6-D1D5-4AA9-83BC-FD6E73B0AB4E}" type="pres">
      <dgm:prSet presAssocID="{D2D4898F-F45F-4082-910C-ACB9A8B720BD}" presName="FourNodes_4" presStyleLbl="node1" presStyleIdx="3" presStyleCnt="4" custScaleX="91320" custScaleY="180373" custLinFactNeighborX="-26340" custLinFactNeighborY="-344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1E446E-97D0-49D0-B5C2-4530602E1001}" type="pres">
      <dgm:prSet presAssocID="{D2D4898F-F45F-4082-910C-ACB9A8B720BD}" presName="FourConn_1-2" presStyleLbl="fgAccFollowNode1" presStyleIdx="0" presStyleCnt="3" custLinFactNeighborX="-66693" custLinFactNeighborY="-343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686051-B6FC-4E38-BCE6-A2AA3E62CFC5}" type="pres">
      <dgm:prSet presAssocID="{D2D4898F-F45F-4082-910C-ACB9A8B720BD}" presName="FourConn_2-3" presStyleLbl="fgAccFollowNode1" presStyleIdx="1" presStyleCnt="3" custLinFactX="-52917" custLinFactNeighborX="-100000" custLinFactNeighborY="-853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2F4151-F06A-4512-8794-B31C1B20A02C}" type="pres">
      <dgm:prSet presAssocID="{D2D4898F-F45F-4082-910C-ACB9A8B720BD}" presName="FourConn_3-4" presStyleLbl="fgAccFollowNode1" presStyleIdx="2" presStyleCnt="3" custLinFactX="-100000" custLinFactNeighborX="-139372" custLinFactNeighborY="-942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26AE72-FF83-42A1-A87D-91E8289F271F}" type="pres">
      <dgm:prSet presAssocID="{D2D4898F-F45F-4082-910C-ACB9A8B720B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839844-2DE1-43CC-98FD-2B24171F7FB2}" type="pres">
      <dgm:prSet presAssocID="{D2D4898F-F45F-4082-910C-ACB9A8B720B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4BB4E5-B9BC-4B3C-8967-56656440F8A6}" type="pres">
      <dgm:prSet presAssocID="{D2D4898F-F45F-4082-910C-ACB9A8B720B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C63339-DA1E-43A1-9986-4358FD6C02CC}" type="pres">
      <dgm:prSet presAssocID="{D2D4898F-F45F-4082-910C-ACB9A8B720B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2D99E00-EC11-48E5-9B93-1E2364101097}" type="presOf" srcId="{F652DE8D-5562-43CE-A5C4-295F6DDAE04B}" destId="{70C5B478-DE7E-4AD7-BDD1-BB567F762019}" srcOrd="0" destOrd="0" presId="urn:microsoft.com/office/officeart/2005/8/layout/vProcess5"/>
    <dgm:cxn modelId="{E2794155-56F1-4750-9518-A8649E5DDDAC}" type="presOf" srcId="{C1CEF507-CB3A-4395-B553-CED60ADBE719}" destId="{BF2F4151-F06A-4512-8794-B31C1B20A02C}" srcOrd="0" destOrd="0" presId="urn:microsoft.com/office/officeart/2005/8/layout/vProcess5"/>
    <dgm:cxn modelId="{F27B7EFC-A9BD-4569-B4CA-5D9E9640763F}" type="presOf" srcId="{B57CE9E0-D55C-4B09-855A-FAB9F725A892}" destId="{FB2312C6-D1D5-4AA9-83BC-FD6E73B0AB4E}" srcOrd="0" destOrd="0" presId="urn:microsoft.com/office/officeart/2005/8/layout/vProcess5"/>
    <dgm:cxn modelId="{5DF6A122-D61F-4D7F-AC0F-3D90A6C0EA63}" type="presOf" srcId="{46276F59-3A9D-400C-B01B-89313F7F34C4}" destId="{18427783-8956-4F57-B24A-40789F4FB342}" srcOrd="0" destOrd="0" presId="urn:microsoft.com/office/officeart/2005/8/layout/vProcess5"/>
    <dgm:cxn modelId="{CC56809F-F7DD-457E-B3B6-450E6DD6A61E}" type="presOf" srcId="{83D7A729-5CBC-4E06-A890-25408D5EBB5D}" destId="{73686051-B6FC-4E38-BCE6-A2AA3E62CFC5}" srcOrd="0" destOrd="0" presId="urn:microsoft.com/office/officeart/2005/8/layout/vProcess5"/>
    <dgm:cxn modelId="{62029A22-7D16-4540-A2A6-3C9D5EF0EB6C}" srcId="{D2D4898F-F45F-4082-910C-ACB9A8B720BD}" destId="{FBB24EAC-FFB2-472F-AA5C-71018A6354F6}" srcOrd="0" destOrd="0" parTransId="{482CE069-B0FE-422D-A8C0-ECCB64F26CD3}" sibTransId="{1D96E9D7-D1F9-457B-80E8-00E0F88EC5A6}"/>
    <dgm:cxn modelId="{6F54EE34-F3BB-4ECC-BD66-99BA4AFE976F}" srcId="{D2D4898F-F45F-4082-910C-ACB9A8B720BD}" destId="{46276F59-3A9D-400C-B01B-89313F7F34C4}" srcOrd="1" destOrd="0" parTransId="{159BBED3-D163-4536-84D2-E2244D2EA871}" sibTransId="{83D7A729-5CBC-4E06-A890-25408D5EBB5D}"/>
    <dgm:cxn modelId="{563F0ECA-C96E-4E32-BA84-A3D5BED8A062}" type="presOf" srcId="{F652DE8D-5562-43CE-A5C4-295F6DDAE04B}" destId="{064BB4E5-B9BC-4B3C-8967-56656440F8A6}" srcOrd="1" destOrd="0" presId="urn:microsoft.com/office/officeart/2005/8/layout/vProcess5"/>
    <dgm:cxn modelId="{D126040E-4DC8-4F76-9564-EB49F6A5DB48}" srcId="{D2D4898F-F45F-4082-910C-ACB9A8B720BD}" destId="{B57CE9E0-D55C-4B09-855A-FAB9F725A892}" srcOrd="3" destOrd="0" parTransId="{7263002F-8E95-4686-AE9E-21474572E6DC}" sibTransId="{7452850A-8C9C-4A68-9444-B56F5FCE1B49}"/>
    <dgm:cxn modelId="{E8F69A68-BB12-4270-B949-540AF81440B8}" type="presOf" srcId="{B57CE9E0-D55C-4B09-855A-FAB9F725A892}" destId="{22C63339-DA1E-43A1-9986-4358FD6C02CC}" srcOrd="1" destOrd="0" presId="urn:microsoft.com/office/officeart/2005/8/layout/vProcess5"/>
    <dgm:cxn modelId="{460961EB-1E2A-4B95-B989-D5DA7A2425A9}" srcId="{D2D4898F-F45F-4082-910C-ACB9A8B720BD}" destId="{F652DE8D-5562-43CE-A5C4-295F6DDAE04B}" srcOrd="2" destOrd="0" parTransId="{1FE06AD2-65C8-4FFB-A2F1-6A0277426F9B}" sibTransId="{C1CEF507-CB3A-4395-B553-CED60ADBE719}"/>
    <dgm:cxn modelId="{356EFE49-B441-4FB2-A0F6-3F7F8DCEB755}" type="presOf" srcId="{46276F59-3A9D-400C-B01B-89313F7F34C4}" destId="{74839844-2DE1-43CC-98FD-2B24171F7FB2}" srcOrd="1" destOrd="0" presId="urn:microsoft.com/office/officeart/2005/8/layout/vProcess5"/>
    <dgm:cxn modelId="{702EBA3F-056F-4AF2-939A-F60020E30273}" type="presOf" srcId="{FBB24EAC-FFB2-472F-AA5C-71018A6354F6}" destId="{2026AE72-FF83-42A1-A87D-91E8289F271F}" srcOrd="1" destOrd="0" presId="urn:microsoft.com/office/officeart/2005/8/layout/vProcess5"/>
    <dgm:cxn modelId="{0C3E920E-31F6-449A-BC04-DBE3DABBC1DB}" type="presOf" srcId="{D2D4898F-F45F-4082-910C-ACB9A8B720BD}" destId="{F2CB8586-CA78-4FE7-8003-F7B5DFA3D276}" srcOrd="0" destOrd="0" presId="urn:microsoft.com/office/officeart/2005/8/layout/vProcess5"/>
    <dgm:cxn modelId="{3CE2EA59-7F8C-4CD3-8191-EF093CFC01AD}" type="presOf" srcId="{1D96E9D7-D1F9-457B-80E8-00E0F88EC5A6}" destId="{031E446E-97D0-49D0-B5C2-4530602E1001}" srcOrd="0" destOrd="0" presId="urn:microsoft.com/office/officeart/2005/8/layout/vProcess5"/>
    <dgm:cxn modelId="{965B8246-C93F-4381-866D-D883723B3DD6}" type="presOf" srcId="{FBB24EAC-FFB2-472F-AA5C-71018A6354F6}" destId="{58B431DC-80C1-4462-8E8B-A5D7366073A5}" srcOrd="0" destOrd="0" presId="urn:microsoft.com/office/officeart/2005/8/layout/vProcess5"/>
    <dgm:cxn modelId="{8AF0976E-8B7F-428C-8BEB-1DEA1CB3AAA3}" type="presParOf" srcId="{F2CB8586-CA78-4FE7-8003-F7B5DFA3D276}" destId="{36CD7704-36C6-465E-8C93-8EA63E9F841F}" srcOrd="0" destOrd="0" presId="urn:microsoft.com/office/officeart/2005/8/layout/vProcess5"/>
    <dgm:cxn modelId="{2A9FBAF9-F65F-4722-9CA3-BB314ECC2E9C}" type="presParOf" srcId="{F2CB8586-CA78-4FE7-8003-F7B5DFA3D276}" destId="{58B431DC-80C1-4462-8E8B-A5D7366073A5}" srcOrd="1" destOrd="0" presId="urn:microsoft.com/office/officeart/2005/8/layout/vProcess5"/>
    <dgm:cxn modelId="{DF7C70A9-3436-49AB-B38B-20C044B36256}" type="presParOf" srcId="{F2CB8586-CA78-4FE7-8003-F7B5DFA3D276}" destId="{18427783-8956-4F57-B24A-40789F4FB342}" srcOrd="2" destOrd="0" presId="urn:microsoft.com/office/officeart/2005/8/layout/vProcess5"/>
    <dgm:cxn modelId="{E8810F2A-DFF2-4524-8969-1D3D12E8534A}" type="presParOf" srcId="{F2CB8586-CA78-4FE7-8003-F7B5DFA3D276}" destId="{70C5B478-DE7E-4AD7-BDD1-BB567F762019}" srcOrd="3" destOrd="0" presId="urn:microsoft.com/office/officeart/2005/8/layout/vProcess5"/>
    <dgm:cxn modelId="{391E18A3-1D83-458A-97AD-B44A75272E48}" type="presParOf" srcId="{F2CB8586-CA78-4FE7-8003-F7B5DFA3D276}" destId="{FB2312C6-D1D5-4AA9-83BC-FD6E73B0AB4E}" srcOrd="4" destOrd="0" presId="urn:microsoft.com/office/officeart/2005/8/layout/vProcess5"/>
    <dgm:cxn modelId="{21C0F95B-C622-4691-8083-5A5708B8CF46}" type="presParOf" srcId="{F2CB8586-CA78-4FE7-8003-F7B5DFA3D276}" destId="{031E446E-97D0-49D0-B5C2-4530602E1001}" srcOrd="5" destOrd="0" presId="urn:microsoft.com/office/officeart/2005/8/layout/vProcess5"/>
    <dgm:cxn modelId="{E24E6F55-9660-407B-BEB1-592919A2164C}" type="presParOf" srcId="{F2CB8586-CA78-4FE7-8003-F7B5DFA3D276}" destId="{73686051-B6FC-4E38-BCE6-A2AA3E62CFC5}" srcOrd="6" destOrd="0" presId="urn:microsoft.com/office/officeart/2005/8/layout/vProcess5"/>
    <dgm:cxn modelId="{A29EC407-5FF4-47CD-B08E-17EA60C1F719}" type="presParOf" srcId="{F2CB8586-CA78-4FE7-8003-F7B5DFA3D276}" destId="{BF2F4151-F06A-4512-8794-B31C1B20A02C}" srcOrd="7" destOrd="0" presId="urn:microsoft.com/office/officeart/2005/8/layout/vProcess5"/>
    <dgm:cxn modelId="{6D905512-EE35-4FD9-9124-2827035C0331}" type="presParOf" srcId="{F2CB8586-CA78-4FE7-8003-F7B5DFA3D276}" destId="{2026AE72-FF83-42A1-A87D-91E8289F271F}" srcOrd="8" destOrd="0" presId="urn:microsoft.com/office/officeart/2005/8/layout/vProcess5"/>
    <dgm:cxn modelId="{970D6D44-6C61-4EAB-A393-BA51BBD439E9}" type="presParOf" srcId="{F2CB8586-CA78-4FE7-8003-F7B5DFA3D276}" destId="{74839844-2DE1-43CC-98FD-2B24171F7FB2}" srcOrd="9" destOrd="0" presId="urn:microsoft.com/office/officeart/2005/8/layout/vProcess5"/>
    <dgm:cxn modelId="{E8B9004C-84AA-4BCD-B071-35D2D7AEC624}" type="presParOf" srcId="{F2CB8586-CA78-4FE7-8003-F7B5DFA3D276}" destId="{064BB4E5-B9BC-4B3C-8967-56656440F8A6}" srcOrd="10" destOrd="0" presId="urn:microsoft.com/office/officeart/2005/8/layout/vProcess5"/>
    <dgm:cxn modelId="{CC83736B-0C6F-461B-826D-A7905F331432}" type="presParOf" srcId="{F2CB8586-CA78-4FE7-8003-F7B5DFA3D276}" destId="{22C63339-DA1E-43A1-9986-4358FD6C02CC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431DC-80C1-4462-8E8B-A5D7366073A5}">
      <dsp:nvSpPr>
        <dsp:cNvPr id="0" name=""/>
        <dsp:cNvSpPr/>
      </dsp:nvSpPr>
      <dsp:spPr>
        <a:xfrm>
          <a:off x="235785" y="21215"/>
          <a:ext cx="7695633" cy="65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smtClean="0">
              <a:latin typeface="Verdana" panose="020B0604030504040204" pitchFamily="34" charset="0"/>
              <a:ea typeface="Verdana" panose="020B0604030504040204" pitchFamily="34" charset="0"/>
            </a:rPr>
            <a:t>L’ordinanza determina</a:t>
          </a:r>
          <a:endParaRPr lang="it-IT" sz="4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5785" y="21215"/>
        <a:ext cx="6385538" cy="657772"/>
      </dsp:txXfrm>
    </dsp:sp>
    <dsp:sp modelId="{18427783-8956-4F57-B24A-40789F4FB342}">
      <dsp:nvSpPr>
        <dsp:cNvPr id="0" name=""/>
        <dsp:cNvSpPr/>
      </dsp:nvSpPr>
      <dsp:spPr>
        <a:xfrm>
          <a:off x="183374" y="1035280"/>
          <a:ext cx="7653287" cy="602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smtClean="0">
              <a:effectLst>
                <a:outerShdw dist="50800" dir="5400000" sx="1000" sy="1000" algn="ctr" rotWithShape="0">
                  <a:schemeClr val="accent2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le modalità di formulazione del </a:t>
          </a:r>
          <a:r>
            <a:rPr lang="it-IT" sz="2000" b="1" kern="1200" smtClean="0">
              <a:effectLst>
                <a:outerShdw dist="50800" dir="5400000" sx="1000" sy="1000" algn="ctr" rotWithShape="0">
                  <a:schemeClr val="accent2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giudizio descrittivo</a:t>
          </a:r>
          <a:endParaRPr lang="it-IT" sz="2000" b="1" kern="1200" dirty="0">
            <a:effectLst>
              <a:outerShdw dist="50800" dir="5400000" sx="1000" sy="1000" algn="ctr" rotWithShape="0">
                <a:schemeClr val="accent2"/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3374" y="1035280"/>
        <a:ext cx="6245920" cy="602595"/>
      </dsp:txXfrm>
    </dsp:sp>
    <dsp:sp modelId="{70C5B478-DE7E-4AD7-BDD1-BB567F762019}">
      <dsp:nvSpPr>
        <dsp:cNvPr id="0" name=""/>
        <dsp:cNvSpPr/>
      </dsp:nvSpPr>
      <dsp:spPr>
        <a:xfrm>
          <a:off x="242466" y="1911750"/>
          <a:ext cx="7674418" cy="1286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per la </a:t>
          </a:r>
          <a:r>
            <a:rPr lang="it-IT" sz="2000" b="1" kern="1200" smtClean="0">
              <a:latin typeface="Verdana" panose="020B0604030504040204" pitchFamily="34" charset="0"/>
              <a:ea typeface="Verdana" panose="020B0604030504040204" pitchFamily="34" charset="0"/>
            </a:rPr>
            <a:t>valutazione periodica </a:t>
          </a: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e </a:t>
          </a:r>
          <a:r>
            <a:rPr lang="it-IT" sz="2000" b="1" kern="1200" smtClean="0">
              <a:latin typeface="Verdana" panose="020B0604030504040204" pitchFamily="34" charset="0"/>
              <a:ea typeface="Verdana" panose="020B0604030504040204" pitchFamily="34" charset="0"/>
            </a:rPr>
            <a:t>finale</a:t>
          </a: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 degli apprendimenti per ciascuna delle discipline previste dalle Indicazioni Nazionali, compresa </a:t>
          </a:r>
          <a:r>
            <a:rPr lang="it-IT" sz="2000" b="1" kern="1200" smtClean="0">
              <a:latin typeface="Verdana" panose="020B0604030504040204" pitchFamily="34" charset="0"/>
              <a:ea typeface="Verdana" panose="020B0604030504040204" pitchFamily="34" charset="0"/>
            </a:rPr>
            <a:t>Educazione Civica</a:t>
          </a: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it-IT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2466" y="1911750"/>
        <a:ext cx="6272759" cy="1286772"/>
      </dsp:txXfrm>
    </dsp:sp>
    <dsp:sp modelId="{FB2312C6-D1D5-4AA9-83BC-FD6E73B0AB4E}">
      <dsp:nvSpPr>
        <dsp:cNvPr id="0" name=""/>
        <dsp:cNvSpPr/>
      </dsp:nvSpPr>
      <dsp:spPr>
        <a:xfrm>
          <a:off x="250568" y="3343031"/>
          <a:ext cx="7627311" cy="2320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- In un’</a:t>
          </a:r>
          <a:r>
            <a:rPr lang="it-IT" sz="2000" b="1" kern="1200" smtClean="0">
              <a:latin typeface="Verdana" panose="020B0604030504040204" pitchFamily="34" charset="0"/>
              <a:ea typeface="Verdana" panose="020B0604030504040204" pitchFamily="34" charset="0"/>
            </a:rPr>
            <a:t>ottica formativa </a:t>
          </a: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della valutazione e della valorizzazione del miglioramento degli apprendimenti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>
              <a:latin typeface="Verdana" panose="020B0604030504040204" pitchFamily="34" charset="0"/>
              <a:ea typeface="Verdana" panose="020B0604030504040204" pitchFamily="34" charset="0"/>
            </a:rPr>
            <a:t>- Per descrivere meglio i processi cognitivi e meta-cognitivi, emotivi e sociali che emergono nel processo di apprendimento e promuovere, negli alunni, l’autovalutazione</a:t>
          </a:r>
          <a:endParaRPr lang="it-IT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50568" y="3343031"/>
        <a:ext cx="6224721" cy="2320990"/>
      </dsp:txXfrm>
    </dsp:sp>
    <dsp:sp modelId="{031E446E-97D0-49D0-B5C2-4530602E1001}">
      <dsp:nvSpPr>
        <dsp:cNvPr id="0" name=""/>
        <dsp:cNvSpPr/>
      </dsp:nvSpPr>
      <dsp:spPr>
        <a:xfrm>
          <a:off x="6958066" y="439458"/>
          <a:ext cx="836402" cy="836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>
            <a:solidFill>
              <a:schemeClr val="bg1"/>
            </a:solidFill>
          </a:endParaRPr>
        </a:p>
      </dsp:txBody>
      <dsp:txXfrm>
        <a:off x="6958066" y="439458"/>
        <a:ext cx="836402" cy="836402"/>
      </dsp:txXfrm>
    </dsp:sp>
    <dsp:sp modelId="{73686051-B6FC-4E38-BCE6-A2AA3E62CFC5}">
      <dsp:nvSpPr>
        <dsp:cNvPr id="0" name=""/>
        <dsp:cNvSpPr/>
      </dsp:nvSpPr>
      <dsp:spPr>
        <a:xfrm>
          <a:off x="6936391" y="1533749"/>
          <a:ext cx="836402" cy="836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>
            <a:solidFill>
              <a:schemeClr val="bg1"/>
            </a:solidFill>
          </a:endParaRPr>
        </a:p>
      </dsp:txBody>
      <dsp:txXfrm>
        <a:off x="6936391" y="1533749"/>
        <a:ext cx="836402" cy="836402"/>
      </dsp:txXfrm>
    </dsp:sp>
    <dsp:sp modelId="{BF2F4151-F06A-4512-8794-B31C1B20A02C}">
      <dsp:nvSpPr>
        <dsp:cNvPr id="0" name=""/>
        <dsp:cNvSpPr/>
      </dsp:nvSpPr>
      <dsp:spPr>
        <a:xfrm>
          <a:off x="6902344" y="2980467"/>
          <a:ext cx="836402" cy="836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>
            <a:solidFill>
              <a:schemeClr val="bg1"/>
            </a:solidFill>
          </a:endParaRPr>
        </a:p>
      </dsp:txBody>
      <dsp:txXfrm>
        <a:off x="6902344" y="2980467"/>
        <a:ext cx="836402" cy="83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240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0632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9630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2846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6458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740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6027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7237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9710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6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465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2343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795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927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37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991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1350-DBE7-41CC-AA32-95DF06D6E397}" type="datetimeFigureOut">
              <a:rPr lang="it-IT" smtClean="0"/>
              <a:pPr/>
              <a:t>09/06/2022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AE52B1-8B07-48A8-8843-131E306303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180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AEF2A54-23E0-4C4E-B519-211E7D4F48E5}"/>
              </a:ext>
            </a:extLst>
          </p:cNvPr>
          <p:cNvSpPr txBox="1"/>
          <p:nvPr/>
        </p:nvSpPr>
        <p:spPr>
          <a:xfrm>
            <a:off x="1" y="47641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nuova valutazione nella </a:t>
            </a:r>
            <a:r>
              <a:rPr lang="it-IT" sz="3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Scuola PRIMARIA</a:t>
            </a:r>
          </a:p>
          <a:p>
            <a:pPr algn="ctr"/>
            <a:r>
              <a:rPr lang="it-IT" sz="3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Primaria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D8EC3BA-7B44-4BA6-A9A5-0F48D2978A0B}"/>
              </a:ext>
            </a:extLst>
          </p:cNvPr>
          <p:cNvSpPr txBox="1"/>
          <p:nvPr/>
        </p:nvSpPr>
        <p:spPr>
          <a:xfrm>
            <a:off x="333375" y="5534561"/>
            <a:ext cx="11858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Istituto Comprensivo </a:t>
            </a:r>
            <a:r>
              <a:rPr lang="it-IT" sz="4000" b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L.DA</a:t>
            </a:r>
            <a:r>
              <a:rPr lang="it-IT" sz="4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VINCI LIMATOLA</a:t>
            </a:r>
            <a:endParaRPr lang="it-IT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A370632-B4F0-4D45-AFF8-424B6E8A6E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8993">
            <a:off x="467574" y="5836567"/>
            <a:ext cx="932112" cy="9105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410" name="AutoShape 2" descr="I.C. Bernardo Dovizi - LA VALUTAZIONE PER LIVELLI ALLA SCUOLA PRIMARIA-  A.S. 2020-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Picture 2" descr="Giudizi per schede di valutazione-classe seconda - Maestra An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6653" y="1349828"/>
            <a:ext cx="5505175" cy="4327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51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58E63535-766C-4AA0-A747-21F923B5F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7811" y="3138601"/>
            <a:ext cx="8301148" cy="3571285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="" xmlns:a16="http://schemas.microsoft.com/office/drawing/2014/main" id="{921E8481-80AF-45B0-A43E-65C1F29CACAA}"/>
              </a:ext>
            </a:extLst>
          </p:cNvPr>
          <p:cNvSpPr/>
          <p:nvPr/>
        </p:nvSpPr>
        <p:spPr>
          <a:xfrm>
            <a:off x="185195" y="148114"/>
            <a:ext cx="8171727" cy="3740980"/>
          </a:xfrm>
          <a:prstGeom prst="wedgeEllipseCallout">
            <a:avLst>
              <a:gd name="adj1" fmla="val 8861"/>
              <a:gd name="adj2" fmla="val 713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TIPOLOGIA DELLA SITUAZIONE</a:t>
            </a:r>
            <a:r>
              <a:rPr lang="it-IT" sz="2800" dirty="0"/>
              <a:t>: quando raggiungo l’obiettivo svolgendo un’attività simile a quella già proposta dall’insegnante  (NOTA) o completamente nuova e senza ulteriori spiegazioni (NON NOTA)</a:t>
            </a:r>
            <a:r>
              <a:rPr lang="it-IT" sz="20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8976F46-40D4-4B44-800A-B54099E4DB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1007" flipH="1">
            <a:off x="8204394" y="353632"/>
            <a:ext cx="757218" cy="73967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158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5C38F1F3-68D8-4FBE-9E04-153014D35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019" y="3286715"/>
            <a:ext cx="8301148" cy="3571285"/>
          </a:xfrm>
          <a:prstGeom prst="rect">
            <a:avLst/>
          </a:prstGeom>
        </p:spPr>
      </p:pic>
      <p:sp>
        <p:nvSpPr>
          <p:cNvPr id="3" name="Fumetto: ovale 2">
            <a:extLst>
              <a:ext uri="{FF2B5EF4-FFF2-40B4-BE49-F238E27FC236}">
                <a16:creationId xmlns="" xmlns:a16="http://schemas.microsoft.com/office/drawing/2014/main" id="{E4A64071-25D6-4B8E-A39B-57A36038DBA6}"/>
              </a:ext>
            </a:extLst>
          </p:cNvPr>
          <p:cNvSpPr/>
          <p:nvPr/>
        </p:nvSpPr>
        <p:spPr>
          <a:xfrm>
            <a:off x="2935550" y="839201"/>
            <a:ext cx="6320900" cy="2734322"/>
          </a:xfrm>
          <a:prstGeom prst="wedgeEllipseCallout">
            <a:avLst>
              <a:gd name="adj1" fmla="val -9232"/>
              <a:gd name="adj2" fmla="val 89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RISORSE MOBILITATE</a:t>
            </a:r>
            <a:r>
              <a:rPr lang="it-IT" sz="2800" dirty="0"/>
              <a:t>: sono gli strumenti che utilizzo per portare a termine il compito</a:t>
            </a:r>
            <a:r>
              <a:rPr lang="it-IT" sz="20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019D5D8-B467-4D01-8948-C0CD82F643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8993">
            <a:off x="330381" y="405055"/>
            <a:ext cx="691898" cy="6758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4528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E4CD89E-D653-4D1F-B7DE-BC35328F8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7811" y="3138601"/>
            <a:ext cx="8301148" cy="3571285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="" xmlns:a16="http://schemas.microsoft.com/office/drawing/2014/main" id="{5F29A4D9-8966-4487-A88B-2FA5A03183DE}"/>
              </a:ext>
            </a:extLst>
          </p:cNvPr>
          <p:cNvSpPr/>
          <p:nvPr/>
        </p:nvSpPr>
        <p:spPr>
          <a:xfrm>
            <a:off x="949125" y="706056"/>
            <a:ext cx="6504971" cy="3183038"/>
          </a:xfrm>
          <a:prstGeom prst="wedgeEllipseCallout">
            <a:avLst>
              <a:gd name="adj1" fmla="val -18893"/>
              <a:gd name="adj2" fmla="val 704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chemeClr val="accent2"/>
                </a:solidFill>
              </a:rPr>
              <a:t>CONTINUIT</a:t>
            </a:r>
            <a:r>
              <a:rPr lang="it-IT" sz="2800" b="1" cap="all" dirty="0" err="1">
                <a:solidFill>
                  <a:schemeClr val="accent2"/>
                </a:solidFill>
              </a:rPr>
              <a:t>à</a:t>
            </a:r>
            <a:r>
              <a:rPr lang="it-IT" sz="2800" dirty="0"/>
              <a:t>: il mio modo di lavorare può essere continuo o discontinuo rispetto all’apprendimento. 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92E531B-A082-4582-8CF3-87D548CF6C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8752" flipH="1">
            <a:off x="8055830" y="362331"/>
            <a:ext cx="728805" cy="7119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406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a nuova valutazione nella scuola primaria - YouTube"/>
          <p:cNvPicPr>
            <a:picLocks noChangeAspect="1" noChangeArrowheads="1"/>
          </p:cNvPicPr>
          <p:nvPr/>
        </p:nvPicPr>
        <p:blipFill>
          <a:blip r:embed="rId2" cstate="print"/>
          <a:srcRect r="-755" b="-275"/>
          <a:stretch>
            <a:fillRect/>
          </a:stretch>
        </p:blipFill>
        <p:spPr bwMode="auto">
          <a:xfrm>
            <a:off x="812801" y="870856"/>
            <a:ext cx="9463313" cy="5297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82A16D8-38BE-45BF-80AB-19901D2D73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5327" y="1234645"/>
            <a:ext cx="7868653" cy="54274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8B3D384-31C7-4B18-ADF6-1D55D8B5B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9674" t="8448" r="33199" b="4017"/>
          <a:stretch/>
        </p:blipFill>
        <p:spPr>
          <a:xfrm flipH="1">
            <a:off x="7826802" y="192505"/>
            <a:ext cx="1435768" cy="1900989"/>
          </a:xfrm>
          <a:prstGeom prst="rect">
            <a:avLst/>
          </a:prstGeom>
        </p:spPr>
      </p:pic>
      <p:sp>
        <p:nvSpPr>
          <p:cNvPr id="4" name="Bolla: nuvola 3">
            <a:extLst>
              <a:ext uri="{FF2B5EF4-FFF2-40B4-BE49-F238E27FC236}">
                <a16:creationId xmlns="" xmlns:a16="http://schemas.microsoft.com/office/drawing/2014/main" id="{CD515DE1-962F-4B8C-8484-0CD202CF0DD1}"/>
              </a:ext>
            </a:extLst>
          </p:cNvPr>
          <p:cNvSpPr/>
          <p:nvPr/>
        </p:nvSpPr>
        <p:spPr>
          <a:xfrm>
            <a:off x="2550694" y="128122"/>
            <a:ext cx="4886213" cy="874295"/>
          </a:xfrm>
          <a:prstGeom prst="cloudCallout">
            <a:avLst>
              <a:gd name="adj1" fmla="val 62613"/>
              <a:gd name="adj2" fmla="val 56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QUALI OBIETTIVI?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049D352D-C2FB-48C2-8B4F-FAD807DF014A}"/>
              </a:ext>
            </a:extLst>
          </p:cNvPr>
          <p:cNvSpPr txBox="1"/>
          <p:nvPr/>
        </p:nvSpPr>
        <p:spPr>
          <a:xfrm>
            <a:off x="2755259" y="1480456"/>
            <a:ext cx="4748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Gli obiettivi di apprendimento sono contenuti nelle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INDICAZIONI NAZIONALI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vengono articolati nel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CURRICOLO D’ISTITUTO 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definiti nella               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PROGETTAZIONE ANNUALE DELLA CLASSE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ed infine individuati dai docenti delle classi 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="" xmlns:a16="http://schemas.microsoft.com/office/drawing/2014/main" id="{62227F97-3E3B-4B69-AD76-4E4A805F8F51}"/>
              </a:ext>
            </a:extLst>
          </p:cNvPr>
          <p:cNvSpPr/>
          <p:nvPr/>
        </p:nvSpPr>
        <p:spPr>
          <a:xfrm>
            <a:off x="5106271" y="2446976"/>
            <a:ext cx="264695" cy="28018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61C11D29-C857-43C6-9343-6C667215E0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1007" flipH="1">
            <a:off x="8078629" y="5550285"/>
            <a:ext cx="932112" cy="10757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2" name="Freccia in giù 11">
            <a:extLst>
              <a:ext uri="{FF2B5EF4-FFF2-40B4-BE49-F238E27FC236}">
                <a16:creationId xmlns="" xmlns:a16="http://schemas.microsoft.com/office/drawing/2014/main" id="{A8D6896F-6A52-4811-B7EA-13676418DCAB}"/>
              </a:ext>
            </a:extLst>
          </p:cNvPr>
          <p:cNvSpPr/>
          <p:nvPr/>
        </p:nvSpPr>
        <p:spPr>
          <a:xfrm>
            <a:off x="5106269" y="4336298"/>
            <a:ext cx="264695" cy="28018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in giù 12">
            <a:extLst>
              <a:ext uri="{FF2B5EF4-FFF2-40B4-BE49-F238E27FC236}">
                <a16:creationId xmlns="" xmlns:a16="http://schemas.microsoft.com/office/drawing/2014/main" id="{5E56166A-FC2F-4C39-BCC8-C043EBBD3762}"/>
              </a:ext>
            </a:extLst>
          </p:cNvPr>
          <p:cNvSpPr/>
          <p:nvPr/>
        </p:nvSpPr>
        <p:spPr>
          <a:xfrm>
            <a:off x="5106268" y="3391637"/>
            <a:ext cx="264695" cy="28018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8449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C6D1ABB-96FE-4C45-B9F6-40649860A674}"/>
              </a:ext>
            </a:extLst>
          </p:cNvPr>
          <p:cNvSpPr txBox="1"/>
          <p:nvPr/>
        </p:nvSpPr>
        <p:spPr>
          <a:xfrm>
            <a:off x="346229" y="239697"/>
            <a:ext cx="948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TIPOLOGIE DI PROVE</a:t>
            </a:r>
          </a:p>
        </p:txBody>
      </p:sp>
      <p:sp>
        <p:nvSpPr>
          <p:cNvPr id="5" name="Callout: freccia a destra 4">
            <a:extLst>
              <a:ext uri="{FF2B5EF4-FFF2-40B4-BE49-F238E27FC236}">
                <a16:creationId xmlns="" xmlns:a16="http://schemas.microsoft.com/office/drawing/2014/main" id="{9D5E6967-1123-4580-A181-1DEA3858A07A}"/>
              </a:ext>
            </a:extLst>
          </p:cNvPr>
          <p:cNvSpPr/>
          <p:nvPr/>
        </p:nvSpPr>
        <p:spPr>
          <a:xfrm>
            <a:off x="671327" y="1098051"/>
            <a:ext cx="2639027" cy="120376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SCRITTE</a:t>
            </a:r>
          </a:p>
        </p:txBody>
      </p:sp>
      <p:sp>
        <p:nvSpPr>
          <p:cNvPr id="6" name="Callout: freccia a destra 5">
            <a:extLst>
              <a:ext uri="{FF2B5EF4-FFF2-40B4-BE49-F238E27FC236}">
                <a16:creationId xmlns="" xmlns:a16="http://schemas.microsoft.com/office/drawing/2014/main" id="{5CC270C7-FC9F-4A2C-89AA-9D8953D89D24}"/>
              </a:ext>
            </a:extLst>
          </p:cNvPr>
          <p:cNvSpPr/>
          <p:nvPr/>
        </p:nvSpPr>
        <p:spPr>
          <a:xfrm flipH="1">
            <a:off x="8034757" y="5386215"/>
            <a:ext cx="3206189" cy="120376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  <a:latin typeface="Bodoni MT Black" panose="02070A03080606020203" pitchFamily="18" charset="0"/>
              </a:rPr>
              <a:t>COMPITO PER COMPETENZE</a:t>
            </a:r>
          </a:p>
        </p:txBody>
      </p:sp>
      <p:sp>
        <p:nvSpPr>
          <p:cNvPr id="7" name="Callout: freccia a destra 6">
            <a:extLst>
              <a:ext uri="{FF2B5EF4-FFF2-40B4-BE49-F238E27FC236}">
                <a16:creationId xmlns="" xmlns:a16="http://schemas.microsoft.com/office/drawing/2014/main" id="{EDCDDA55-E109-4365-96F5-C96339A5D72C}"/>
              </a:ext>
            </a:extLst>
          </p:cNvPr>
          <p:cNvSpPr/>
          <p:nvPr/>
        </p:nvSpPr>
        <p:spPr>
          <a:xfrm>
            <a:off x="474561" y="3903714"/>
            <a:ext cx="3576575" cy="1432083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  <a:latin typeface="Bodoni MT Black" panose="02070A03080606020203" pitchFamily="18" charset="0"/>
              </a:rPr>
              <a:t>PRATICHE/ ESERCITAZIONI/</a:t>
            </a:r>
            <a:r>
              <a:rPr lang="it-IT" dirty="0" err="1">
                <a:solidFill>
                  <a:schemeClr val="accent2"/>
                </a:solidFill>
                <a:latin typeface="Bodoni MT Black" panose="02070A03080606020203" pitchFamily="18" charset="0"/>
              </a:rPr>
              <a:t>ATTIVIT</a:t>
            </a:r>
            <a:r>
              <a:rPr lang="it-IT" cap="all" dirty="0" err="1">
                <a:solidFill>
                  <a:schemeClr val="accent2"/>
                </a:solidFill>
                <a:latin typeface="Bodoni MT Black" panose="02070A03080606020203" pitchFamily="18" charset="0"/>
              </a:rPr>
              <a:t>à</a:t>
            </a:r>
            <a:r>
              <a:rPr lang="it-IT" dirty="0">
                <a:solidFill>
                  <a:schemeClr val="accent2"/>
                </a:solidFill>
                <a:latin typeface="Bodoni MT Black" panose="02070A03080606020203" pitchFamily="18" charset="0"/>
              </a:rPr>
              <a:t> DI LABORATORIO </a:t>
            </a:r>
          </a:p>
        </p:txBody>
      </p:sp>
      <p:sp>
        <p:nvSpPr>
          <p:cNvPr id="8" name="Callout: freccia a destra 7">
            <a:extLst>
              <a:ext uri="{FF2B5EF4-FFF2-40B4-BE49-F238E27FC236}">
                <a16:creationId xmlns="" xmlns:a16="http://schemas.microsoft.com/office/drawing/2014/main" id="{BF861982-0853-4295-A629-4310FE36F985}"/>
              </a:ext>
            </a:extLst>
          </p:cNvPr>
          <p:cNvSpPr/>
          <p:nvPr/>
        </p:nvSpPr>
        <p:spPr>
          <a:xfrm flipH="1">
            <a:off x="8532466" y="2583073"/>
            <a:ext cx="2639027" cy="120376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ORALI</a:t>
            </a:r>
            <a:r>
              <a:rPr lang="it-IT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701369B-7A01-48AC-A8B9-9354C0EFB5C4}"/>
              </a:ext>
            </a:extLst>
          </p:cNvPr>
          <p:cNvSpPr txBox="1"/>
          <p:nvPr/>
        </p:nvSpPr>
        <p:spPr>
          <a:xfrm>
            <a:off x="3601656" y="894715"/>
            <a:ext cx="5613721" cy="1203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FF8AED3-AEBB-49CF-8698-DA9FC4B24267}"/>
              </a:ext>
            </a:extLst>
          </p:cNvPr>
          <p:cNvSpPr txBox="1"/>
          <p:nvPr/>
        </p:nvSpPr>
        <p:spPr>
          <a:xfrm>
            <a:off x="3601656" y="1111475"/>
            <a:ext cx="786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Elaborazione testi, sintesi, prove semi strutturate, prove con</a:t>
            </a:r>
            <a:endParaRPr lang="it-IT" b="0" dirty="0">
              <a:effectLst/>
              <a:latin typeface="+mj-lt"/>
            </a:endParaRPr>
          </a:p>
          <a:p>
            <a:pPr marL="88900"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vero/falso, testi a completamento con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distrattori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,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soluzioni di situazione problematiche, esercizi, completamento di mappe concettuali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,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produzione di grafici</a:t>
            </a:r>
            <a:endParaRPr lang="it-IT" b="0" dirty="0">
              <a:effectLst/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153DB934-A363-413F-84D4-AEECF69228E4}"/>
              </a:ext>
            </a:extLst>
          </p:cNvPr>
          <p:cNvSpPr txBox="1"/>
          <p:nvPr/>
        </p:nvSpPr>
        <p:spPr>
          <a:xfrm>
            <a:off x="4276798" y="4158091"/>
            <a:ext cx="693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P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rodotto grafico, tecnico, pittorico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rappresentazioni artistico musicali, esperiment</a:t>
            </a:r>
            <a:r>
              <a:rPr lang="it-IT" dirty="0">
                <a:solidFill>
                  <a:srgbClr val="000000"/>
                </a:solidFill>
              </a:rPr>
              <a:t>i,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 esibizioni (rappresentazioni teatrali, recite etc..)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A9DEB5FE-8891-4EAE-BC87-FBC7B19A0338}"/>
              </a:ext>
            </a:extLst>
          </p:cNvPr>
          <p:cNvSpPr txBox="1"/>
          <p:nvPr/>
        </p:nvSpPr>
        <p:spPr>
          <a:xfrm>
            <a:off x="671327" y="2721918"/>
            <a:ext cx="786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Colloquio strutturato, dialoghi, domande aperte, esposizione argomentativa, lettura di mappe concettuali, lettura di cartine mute, lettura di grafici.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1670A300-3409-47D6-8837-91AF9CE46A3F}"/>
              </a:ext>
            </a:extLst>
          </p:cNvPr>
          <p:cNvSpPr txBox="1"/>
          <p:nvPr/>
        </p:nvSpPr>
        <p:spPr>
          <a:xfrm>
            <a:off x="346229" y="5753376"/>
            <a:ext cx="786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rtl="0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</a:rPr>
              <a:t>V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alutazione dei processi attivati per raggiungere una competenza</a:t>
            </a:r>
            <a:endParaRPr lang="it-IT" b="0" dirty="0">
              <a:effectLst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3781F3D7-A25D-4348-A796-622872928F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18752" flipH="1">
            <a:off x="7842964" y="280291"/>
            <a:ext cx="728805" cy="7119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7352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FC0C5A3-80C8-496C-8CC4-D99DAF027889}"/>
              </a:ext>
            </a:extLst>
          </p:cNvPr>
          <p:cNvSpPr txBox="1"/>
          <p:nvPr/>
        </p:nvSpPr>
        <p:spPr>
          <a:xfrm>
            <a:off x="271169" y="218962"/>
            <a:ext cx="948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VALUTAZIONE ALUNNI CON DISTURBI SPECIFICI DI APPRENDIMENTO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920405B-D977-4E68-807D-749E4C985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102" y="1206901"/>
            <a:ext cx="9010048" cy="52351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29041170-A587-4795-A01A-32CAB9294ECD}"/>
              </a:ext>
            </a:extLst>
          </p:cNvPr>
          <p:cNvSpPr txBox="1"/>
          <p:nvPr/>
        </p:nvSpPr>
        <p:spPr>
          <a:xfrm>
            <a:off x="1659037" y="1520785"/>
            <a:ext cx="27316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La valutazione  degli alunni con disturbi specifici dell’apprendimento tiene conto del P.D.P. ( Piano Didattico Personalizzato) predisposto di docenti contitolari della classe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FDE1A15-85F1-4453-9956-57076CDFABA3}"/>
              </a:ext>
            </a:extLst>
          </p:cNvPr>
          <p:cNvSpPr txBox="1"/>
          <p:nvPr/>
        </p:nvSpPr>
        <p:spPr>
          <a:xfrm>
            <a:off x="5011845" y="1859338"/>
            <a:ext cx="27316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Per ciascuna disciplina curricolare gli obiettivi di apprendimento sono quelli indicati nella programmazione di classe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FBFEA54F-E77A-4F17-9E4F-ACE412FA78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8752" flipH="1">
            <a:off x="9034818" y="3073040"/>
            <a:ext cx="728805" cy="7119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2283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7E91225-E9FE-49A0-AEFD-7CCEEA2B6663}"/>
              </a:ext>
            </a:extLst>
          </p:cNvPr>
          <p:cNvSpPr txBox="1"/>
          <p:nvPr/>
        </p:nvSpPr>
        <p:spPr>
          <a:xfrm>
            <a:off x="346229" y="239697"/>
            <a:ext cx="948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VALUTAZIONE ALUNNI CON </a:t>
            </a:r>
            <a:r>
              <a:rPr lang="it-IT" sz="2400" b="1" dirty="0" err="1">
                <a:solidFill>
                  <a:schemeClr val="accent2"/>
                </a:solidFill>
                <a:latin typeface="Bodoni MT Black" panose="02070A03080606020203" pitchFamily="18" charset="0"/>
              </a:rPr>
              <a:t>DISABILIT</a:t>
            </a:r>
            <a:r>
              <a:rPr lang="it-IT" sz="2400" b="1" cap="all" dirty="0" err="1">
                <a:solidFill>
                  <a:schemeClr val="accent2"/>
                </a:solidFill>
                <a:latin typeface="Bodoni MT Black" panose="02070A03080606020203" pitchFamily="18" charset="0"/>
              </a:rPr>
              <a:t>à</a:t>
            </a:r>
            <a:endParaRPr lang="it-IT" sz="2400" b="1" cap="all" dirty="0">
              <a:solidFill>
                <a:schemeClr val="accent2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E4184FB7-AE47-42B3-9E2E-C969870E4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710" y="1496268"/>
            <a:ext cx="8180154" cy="47529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DF06E73-416F-4B5C-81E1-50DFB16F8498}"/>
              </a:ext>
            </a:extLst>
          </p:cNvPr>
          <p:cNvSpPr txBox="1"/>
          <p:nvPr/>
        </p:nvSpPr>
        <p:spPr>
          <a:xfrm>
            <a:off x="1693761" y="1874728"/>
            <a:ext cx="2731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valutazione  degli alunni con disabilità certificata è espressa con giudizi  descrittivi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31598F4-C1EC-46EA-927C-CC952CC6EB59}"/>
              </a:ext>
            </a:extLst>
          </p:cNvPr>
          <p:cNvSpPr txBox="1"/>
          <p:nvPr/>
        </p:nvSpPr>
        <p:spPr>
          <a:xfrm>
            <a:off x="4577787" y="1874728"/>
            <a:ext cx="30364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coerenti con </a:t>
            </a:r>
          </a:p>
          <a:p>
            <a:pPr algn="ctr"/>
            <a:r>
              <a:rPr lang="it-IT" sz="2800" b="1" dirty="0"/>
              <a:t>gli obiettivi individuati nel PEI </a:t>
            </a:r>
          </a:p>
          <a:p>
            <a:pPr algn="ctr"/>
            <a:r>
              <a:rPr lang="it-IT" sz="2800" b="1" dirty="0"/>
              <a:t>( Piano Educativo Individualizzato)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19BD841-6475-4C89-853C-61BEE0F227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8752" flipH="1">
            <a:off x="8830286" y="3073041"/>
            <a:ext cx="728805" cy="7119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554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EB15163-1B6F-41FE-926B-FBBB0D7B79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4020" y="391214"/>
            <a:ext cx="8689978" cy="64667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288A9B2-1F69-462C-A8AF-AC11CE76CE76}"/>
              </a:ext>
            </a:extLst>
          </p:cNvPr>
          <p:cNvSpPr txBox="1"/>
          <p:nvPr/>
        </p:nvSpPr>
        <p:spPr>
          <a:xfrm>
            <a:off x="4027990" y="1157468"/>
            <a:ext cx="43752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NON CAMBIANO MA SI CONTINUANO A SEGUIRE LE </a:t>
            </a:r>
            <a:r>
              <a:rPr lang="it-IT" sz="2200" cap="all" dirty="0" err="1">
                <a:solidFill>
                  <a:schemeClr val="bg1"/>
                </a:solidFill>
                <a:latin typeface="Trebuchet MS" panose="020B0603020202020204" pitchFamily="34" charset="0"/>
              </a:rPr>
              <a:t>MODALITà</a:t>
            </a:r>
            <a:r>
              <a:rPr lang="it-IT" sz="22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 E I CRITERI IN USO NELL’ISTITUTO LE VALUTAZIONI DI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RELIGIONE CATTOLICA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all" dirty="0" err="1">
                <a:solidFill>
                  <a:schemeClr val="bg1"/>
                </a:solidFill>
                <a:latin typeface="Trebuchet MS" panose="020B0603020202020204" pitchFamily="34" charset="0"/>
              </a:rPr>
              <a:t>ATTIVITà</a:t>
            </a:r>
            <a:r>
              <a:rPr lang="it-IT" sz="22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 ALTERNATIVA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COMPORTAMENTO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GIUDIZIO DI APPRENDIMENTO GLOBALE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90BF53E-D797-43FE-8C3F-FFD33CF563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18752" flipH="1">
            <a:off x="8038817" y="5820196"/>
            <a:ext cx="728805" cy="7119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2151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405D999E-F982-4B03-923F-6222034A7028}"/>
              </a:ext>
            </a:extLst>
          </p:cNvPr>
          <p:cNvSpPr/>
          <p:nvPr/>
        </p:nvSpPr>
        <p:spPr>
          <a:xfrm>
            <a:off x="4749852" y="291795"/>
            <a:ext cx="5166212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Grazie </a:t>
            </a:r>
          </a:p>
          <a:p>
            <a:pPr algn="ctr"/>
            <a:r>
              <a:rPr lang="it-IT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 </a:t>
            </a:r>
            <a:r>
              <a:rPr lang="it-IT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l’attenzione</a:t>
            </a:r>
          </a:p>
          <a:p>
            <a:pPr algn="ctr"/>
            <a:r>
              <a:rPr lang="it-IT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Ins.te</a:t>
            </a:r>
            <a:r>
              <a:rPr lang="it-IT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Gerarda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Mirra</a:t>
            </a:r>
          </a:p>
          <a:p>
            <a:pPr algn="ctr"/>
            <a:endParaRPr lang="it-IT" sz="28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Dipartimento </a:t>
            </a:r>
            <a:r>
              <a:rPr lang="it-IT" sz="28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Scuola primaria</a:t>
            </a:r>
            <a:endParaRPr lang="it-IT" sz="28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it-IT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404E52FC-89D4-4886-B9EB-F6F289DFAD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81248">
            <a:off x="2744311" y="3244425"/>
            <a:ext cx="728805" cy="7119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Immagine 6" descr="Immagine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426" y="377372"/>
            <a:ext cx="4189774" cy="5762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42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0063AB7-8733-464C-B25B-3FB6678F2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98"/>
          <a:stretch/>
        </p:blipFill>
        <p:spPr>
          <a:xfrm>
            <a:off x="624840" y="264616"/>
            <a:ext cx="8381406" cy="6481844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="" xmlns:a16="http://schemas.microsoft.com/office/drawing/2014/main" id="{E0B8AC32-A08F-4D8B-8A8B-A90BBC26DE62}"/>
              </a:ext>
            </a:extLst>
          </p:cNvPr>
          <p:cNvSpPr/>
          <p:nvPr/>
        </p:nvSpPr>
        <p:spPr>
          <a:xfrm>
            <a:off x="2669935" y="2729683"/>
            <a:ext cx="2331471" cy="2264886"/>
          </a:xfrm>
          <a:prstGeom prst="roundRect">
            <a:avLst/>
          </a:prstGeom>
          <a:noFill/>
          <a:ln w="793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« </a:t>
            </a:r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Non mi giudicate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per i miei successi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ma per tutte le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volte che sono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E3A15350-C8F8-4376-8B10-8D1ECB9144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8993">
            <a:off x="436555" y="375536"/>
            <a:ext cx="932112" cy="9105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9" name="Rettangolo con angoli arrotondati 8">
            <a:extLst>
              <a:ext uri="{FF2B5EF4-FFF2-40B4-BE49-F238E27FC236}">
                <a16:creationId xmlns="" xmlns:a16="http://schemas.microsoft.com/office/drawing/2014/main" id="{4E938316-778B-43D2-A45B-6F49ADE1F4C5}"/>
              </a:ext>
            </a:extLst>
          </p:cNvPr>
          <p:cNvSpPr/>
          <p:nvPr/>
        </p:nvSpPr>
        <p:spPr>
          <a:xfrm>
            <a:off x="4768824" y="2313688"/>
            <a:ext cx="2235001" cy="2978061"/>
          </a:xfrm>
          <a:prstGeom prst="roundRect">
            <a:avLst/>
          </a:prstGeom>
          <a:noFill/>
          <a:ln w="793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caduto e sono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 riuscito a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rialzarmi.» </a:t>
            </a:r>
          </a:p>
          <a:p>
            <a:pPr algn="r"/>
            <a:endParaRPr lang="it-IT" sz="2400" i="1" dirty="0">
              <a:solidFill>
                <a:srgbClr val="FF0000"/>
              </a:solidFill>
              <a:latin typeface="Algerian" panose="04020705040A02060702" pitchFamily="82" charset="0"/>
              <a:ea typeface="Verdana" panose="020B0604030504040204" pitchFamily="34" charset="0"/>
            </a:endParaRPr>
          </a:p>
          <a:p>
            <a:pPr algn="r"/>
            <a:endParaRPr lang="it-IT" sz="2400" i="1" dirty="0">
              <a:solidFill>
                <a:srgbClr val="FF0000"/>
              </a:solidFill>
              <a:latin typeface="Algerian" panose="04020705040A02060702" pitchFamily="82" charset="0"/>
              <a:ea typeface="Verdana" panose="020B0604030504040204" pitchFamily="34" charset="0"/>
            </a:endParaRPr>
          </a:p>
          <a:p>
            <a:pPr algn="r"/>
            <a:r>
              <a:rPr lang="it-IT" i="1" dirty="0">
                <a:solidFill>
                  <a:srgbClr val="FF0000"/>
                </a:solidFill>
                <a:latin typeface="Algerian" panose="04020705040A02060702" pitchFamily="82" charset="0"/>
                <a:ea typeface="Verdana" panose="020B0604030504040204" pitchFamily="34" charset="0"/>
              </a:rPr>
              <a:t>          Nelson             Mandela</a:t>
            </a:r>
          </a:p>
        </p:txBody>
      </p:sp>
    </p:spTree>
    <p:extLst>
      <p:ext uri="{BB962C8B-B14F-4D97-AF65-F5344CB8AC3E}">
        <p14:creationId xmlns="" xmlns:p14="http://schemas.microsoft.com/office/powerpoint/2010/main" val="180358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F8A0BCE-CC1F-4A90-8FCB-B065D4784F01}"/>
              </a:ext>
            </a:extLst>
          </p:cNvPr>
          <p:cNvSpPr txBox="1"/>
          <p:nvPr/>
        </p:nvSpPr>
        <p:spPr>
          <a:xfrm>
            <a:off x="324091" y="613458"/>
            <a:ext cx="90051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 cambia la valutazione nella Scuola </a:t>
            </a:r>
            <a:r>
              <a:rPr lang="it-IT" sz="6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Primaria?</a:t>
            </a:r>
            <a:endParaRPr lang="it-IT" sz="6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sz="2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2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Ordinanza ministeriale </a:t>
            </a:r>
          </a:p>
          <a:p>
            <a:pPr algn="ctr"/>
            <a:r>
              <a:rPr lang="it-IT" sz="2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n. 172 del 04/12/2020</a:t>
            </a:r>
          </a:p>
          <a:p>
            <a:pPr algn="ctr"/>
            <a:endParaRPr lang="it-I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9220ED2-5504-4153-8F37-1BCD92F2D0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8993">
            <a:off x="664345" y="5593500"/>
            <a:ext cx="932112" cy="9105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940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AF7F90D-4DA4-4E98-91BA-8E807C0945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776" y="98716"/>
            <a:ext cx="8612802" cy="666056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8222522-797B-45B3-8589-9F0915AEFC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8993">
            <a:off x="502298" y="5616648"/>
            <a:ext cx="932112" cy="9105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1A09D2A-67AE-4167-A7D7-DE693A53307A}"/>
              </a:ext>
            </a:extLst>
          </p:cNvPr>
          <p:cNvSpPr txBox="1"/>
          <p:nvPr/>
        </p:nvSpPr>
        <p:spPr>
          <a:xfrm>
            <a:off x="1192193" y="717630"/>
            <a:ext cx="54516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valutazione precede, accompagna e segue i percorsi curricolari ed i processi di apprendimento, ha  </a:t>
            </a:r>
          </a:p>
          <a:p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funzione formativa </a:t>
            </a:r>
          </a:p>
          <a:p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documenta lo sviluppo dell’identità personale.</a:t>
            </a:r>
          </a:p>
        </p:txBody>
      </p:sp>
    </p:spTree>
    <p:extLst>
      <p:ext uri="{BB962C8B-B14F-4D97-AF65-F5344CB8AC3E}">
        <p14:creationId xmlns="" xmlns:p14="http://schemas.microsoft.com/office/powerpoint/2010/main" val="312540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9673438-ACE9-4032-870A-71BD6ACDEC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8993">
            <a:off x="758645" y="6099800"/>
            <a:ext cx="691898" cy="6758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D8C1ACAC-2082-4827-8DC8-0D398885954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73956165"/>
              </p:ext>
            </p:extLst>
          </p:nvPr>
        </p:nvGraphicFramePr>
        <p:xfrm>
          <a:off x="335666" y="289368"/>
          <a:ext cx="10440363" cy="584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839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cuola Primaria: nuovo sistema di valutazione periodica e finale | Istituto  Comprensivo Piazza Co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881" y="1329190"/>
            <a:ext cx="7751838" cy="436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7668A437-1ACD-4A9C-92BC-323713D74E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8993">
            <a:off x="5629944" y="5641454"/>
            <a:ext cx="932112" cy="107574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13962242-5612-4811-86CE-65E78EB4CD4C}"/>
              </a:ext>
            </a:extLst>
          </p:cNvPr>
          <p:cNvSpPr/>
          <p:nvPr/>
        </p:nvSpPr>
        <p:spPr>
          <a:xfrm>
            <a:off x="112662" y="533883"/>
            <a:ext cx="1013055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/>
            <a:r>
              <a:rPr lang="it-IT" sz="36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it-IT" sz="36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</a:t>
            </a:r>
          </a:p>
          <a:p>
            <a:pPr algn="ctr"/>
            <a:r>
              <a:rPr lang="it-IT" sz="36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it-IT" sz="36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 </a:t>
            </a:r>
          </a:p>
          <a:p>
            <a:pPr algn="ctr"/>
            <a:endParaRPr lang="it-IT" sz="36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it-IT" sz="36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1A50DBD6-2F5E-41EB-9499-4192471EDF94}"/>
              </a:ext>
            </a:extLst>
          </p:cNvPr>
          <p:cNvSpPr/>
          <p:nvPr/>
        </p:nvSpPr>
        <p:spPr>
          <a:xfrm>
            <a:off x="11153834" y="335845"/>
            <a:ext cx="76611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V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A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L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U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T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A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Z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I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O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N</a:t>
            </a:r>
          </a:p>
          <a:p>
            <a:pPr algn="ctr"/>
            <a:r>
              <a:rPr lang="it-IT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E</a:t>
            </a:r>
            <a:endParaRPr lang="it-IT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Esplosione: 14 punte 10">
            <a:extLst>
              <a:ext uri="{FF2B5EF4-FFF2-40B4-BE49-F238E27FC236}">
                <a16:creationId xmlns="" xmlns:a16="http://schemas.microsoft.com/office/drawing/2014/main" id="{E260164B-9C76-44A9-B98B-B5508DF2C920}"/>
              </a:ext>
            </a:extLst>
          </p:cNvPr>
          <p:cNvSpPr/>
          <p:nvPr/>
        </p:nvSpPr>
        <p:spPr>
          <a:xfrm>
            <a:off x="1272626" y="176183"/>
            <a:ext cx="3978775" cy="1927921"/>
          </a:xfrm>
          <a:prstGeom prst="irregularSeal2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SUPERAMENTO DEL VOTO NUMERICO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20" name="Esplosione: 14 punte 19">
            <a:extLst>
              <a:ext uri="{FF2B5EF4-FFF2-40B4-BE49-F238E27FC236}">
                <a16:creationId xmlns="" xmlns:a16="http://schemas.microsoft.com/office/drawing/2014/main" id="{285ACDAD-D417-4D24-A7F1-DA5B8950107A}"/>
              </a:ext>
            </a:extLst>
          </p:cNvPr>
          <p:cNvSpPr/>
          <p:nvPr/>
        </p:nvSpPr>
        <p:spPr>
          <a:xfrm rot="1331393">
            <a:off x="6041535" y="3431432"/>
            <a:ext cx="5389895" cy="3042588"/>
          </a:xfrm>
          <a:prstGeom prst="irregularSeal2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it-IT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RAPPRESENTAZIONE TRASPARENTE DEI PROCESSI DI APPRENDIMENTO</a:t>
            </a:r>
            <a:endParaRPr lang="it-IT" sz="1400" dirty="0">
              <a:solidFill>
                <a:schemeClr val="accent2"/>
              </a:solidFill>
            </a:endParaRPr>
          </a:p>
          <a:p>
            <a:pPr lvl="0" algn="ctr"/>
            <a:endParaRPr lang="it-IT" sz="1800" dirty="0">
              <a:solidFill>
                <a:schemeClr val="accent2"/>
              </a:solidFill>
            </a:endParaRPr>
          </a:p>
        </p:txBody>
      </p:sp>
      <p:sp>
        <p:nvSpPr>
          <p:cNvPr id="21" name="Esplosione: 14 punte 20">
            <a:extLst>
              <a:ext uri="{FF2B5EF4-FFF2-40B4-BE49-F238E27FC236}">
                <a16:creationId xmlns="" xmlns:a16="http://schemas.microsoft.com/office/drawing/2014/main" id="{A456061D-C120-4FDF-87B5-10FA17558677}"/>
              </a:ext>
            </a:extLst>
          </p:cNvPr>
          <p:cNvSpPr/>
          <p:nvPr/>
        </p:nvSpPr>
        <p:spPr>
          <a:xfrm rot="396732">
            <a:off x="1540219" y="4775167"/>
            <a:ext cx="3978774" cy="1927921"/>
          </a:xfrm>
          <a:prstGeom prst="irregularSeal2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it-IT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VALORE FORMATIVO ED EDUCATIVO </a:t>
            </a:r>
            <a:endParaRPr lang="it-IT" sz="1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endParaRPr lang="it-IT" sz="1800" dirty="0">
              <a:solidFill>
                <a:schemeClr val="accent2"/>
              </a:solidFill>
            </a:endParaRPr>
          </a:p>
        </p:txBody>
      </p:sp>
      <p:sp>
        <p:nvSpPr>
          <p:cNvPr id="24" name="Esplosione: 14 punte 23">
            <a:extLst>
              <a:ext uri="{FF2B5EF4-FFF2-40B4-BE49-F238E27FC236}">
                <a16:creationId xmlns="" xmlns:a16="http://schemas.microsoft.com/office/drawing/2014/main" id="{35C1489F-F3F7-4510-93A4-463361A2DC4E}"/>
              </a:ext>
            </a:extLst>
          </p:cNvPr>
          <p:cNvSpPr/>
          <p:nvPr/>
        </p:nvSpPr>
        <p:spPr>
          <a:xfrm rot="1804507">
            <a:off x="6242910" y="825441"/>
            <a:ext cx="4620268" cy="2202436"/>
          </a:xfrm>
          <a:prstGeom prst="irregularSeal2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it-IT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MOTIVAZIONE </a:t>
            </a:r>
          </a:p>
          <a:p>
            <a:pPr algn="ctr"/>
            <a:r>
              <a:rPr lang="it-IT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CONTINUO MIGLIORAMENTO </a:t>
            </a:r>
          </a:p>
          <a:p>
            <a:pPr lvl="0" algn="ctr"/>
            <a:endParaRPr lang="it-IT" sz="1800" dirty="0">
              <a:solidFill>
                <a:schemeClr val="accent2"/>
              </a:solidFill>
            </a:endParaRPr>
          </a:p>
        </p:txBody>
      </p:sp>
      <p:sp>
        <p:nvSpPr>
          <p:cNvPr id="25" name="Esplosione: 14 punte 24">
            <a:extLst>
              <a:ext uri="{FF2B5EF4-FFF2-40B4-BE49-F238E27FC236}">
                <a16:creationId xmlns="" xmlns:a16="http://schemas.microsoft.com/office/drawing/2014/main" id="{DD6AE206-4311-4072-9DB1-E523E94811EF}"/>
              </a:ext>
            </a:extLst>
          </p:cNvPr>
          <p:cNvSpPr/>
          <p:nvPr/>
        </p:nvSpPr>
        <p:spPr>
          <a:xfrm rot="21127757">
            <a:off x="1343895" y="1924412"/>
            <a:ext cx="5280452" cy="2822251"/>
          </a:xfrm>
          <a:prstGeom prst="irregularSeal2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INTRODUZIONE DEL GIUDIZIO DESCRITTIVO PER CIASCUNA DELLE DISCIPLINE DI STUDIO 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01362460-DA75-4A97-B0A1-C52B4F95528F}"/>
              </a:ext>
            </a:extLst>
          </p:cNvPr>
          <p:cNvSpPr txBox="1"/>
          <p:nvPr/>
        </p:nvSpPr>
        <p:spPr>
          <a:xfrm>
            <a:off x="8558130" y="-336615"/>
            <a:ext cx="211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Arial Black" panose="020B0A04020102020204" pitchFamily="34" charset="0"/>
              </a:rPr>
              <a:t>   DEL</a:t>
            </a:r>
            <a:r>
              <a:rPr lang="it-IT" sz="3600" dirty="0">
                <a:solidFill>
                  <a:schemeClr val="bg1"/>
                </a:solidFill>
                <a:latin typeface="Arial Black" panose="020B0A04020102020204" pitchFamily="34" charset="0"/>
              </a:rPr>
              <a:t>LA</a:t>
            </a:r>
          </a:p>
        </p:txBody>
      </p:sp>
    </p:spTree>
    <p:extLst>
      <p:ext uri="{BB962C8B-B14F-4D97-AF65-F5344CB8AC3E}">
        <p14:creationId xmlns="" xmlns:p14="http://schemas.microsoft.com/office/powerpoint/2010/main" val="197028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C9E1CB49-F6B4-4353-8A6B-8B7EA6C9B997}"/>
              </a:ext>
            </a:extLst>
          </p:cNvPr>
          <p:cNvSpPr/>
          <p:nvPr/>
        </p:nvSpPr>
        <p:spPr>
          <a:xfrm>
            <a:off x="206030" y="63713"/>
            <a:ext cx="8635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Documento di valutazione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796E881C-C68B-4076-8AEB-2B14E33001CE}"/>
              </a:ext>
            </a:extLst>
          </p:cNvPr>
          <p:cNvSpPr txBox="1"/>
          <p:nvPr/>
        </p:nvSpPr>
        <p:spPr>
          <a:xfrm>
            <a:off x="826168" y="1203158"/>
            <a:ext cx="9753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</a:t>
            </a:r>
            <a:r>
              <a:rPr lang="it-IT" b="1" dirty="0">
                <a:solidFill>
                  <a:schemeClr val="accent2"/>
                </a:solidFill>
              </a:rPr>
              <a:t>DOCUMENTO DI VALUTAZIONE  </a:t>
            </a:r>
            <a:r>
              <a:rPr lang="it-IT" dirty="0"/>
              <a:t>saranno riportati gli obiettivi propri di ciascuna disciplina e uno dei seguenti quattro livelli di apprendimento :</a:t>
            </a:r>
          </a:p>
          <a:p>
            <a:endParaRPr lang="it-IT" dirty="0"/>
          </a:p>
          <a:p>
            <a:r>
              <a:rPr lang="it-IT" dirty="0"/>
              <a:t>            </a:t>
            </a:r>
            <a:r>
              <a:rPr lang="it-IT" b="1" dirty="0">
                <a:solidFill>
                  <a:schemeClr val="accent2"/>
                </a:solidFill>
                <a:latin typeface="Wide Latin" panose="020A0A07050505020404" pitchFamily="18" charset="0"/>
              </a:rPr>
              <a:t>IN VIA DI PRIMA ACQUISIZIONE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it-IT" dirty="0"/>
              <a:t>            </a:t>
            </a:r>
            <a:r>
              <a:rPr lang="it-IT" sz="1600" dirty="0"/>
              <a:t>l’alunno porta a termine compiti solo in situazioni note e unicamente con il supporto</a:t>
            </a:r>
          </a:p>
          <a:p>
            <a:r>
              <a:rPr lang="it-IT" sz="1600" dirty="0"/>
              <a:t>             del docente e di risorse fornite appositamente</a:t>
            </a:r>
          </a:p>
          <a:p>
            <a:endParaRPr lang="it-IT" sz="1600" dirty="0"/>
          </a:p>
          <a:p>
            <a:r>
              <a:rPr lang="it-IT" sz="1600" dirty="0"/>
              <a:t>             </a:t>
            </a:r>
            <a:r>
              <a:rPr lang="it-IT" b="1" dirty="0">
                <a:solidFill>
                  <a:schemeClr val="accent2"/>
                </a:solidFill>
                <a:latin typeface="Wide Latin" panose="020A0A07050505020404" pitchFamily="18" charset="0"/>
              </a:rPr>
              <a:t>BASE</a:t>
            </a:r>
          </a:p>
          <a:p>
            <a:r>
              <a:rPr lang="it-IT" sz="1600" dirty="0"/>
              <a:t>             l’alunno porta a termine compiti solo in situazioni note e utilizzando le risorse fornite dal</a:t>
            </a:r>
          </a:p>
          <a:p>
            <a:r>
              <a:rPr lang="it-IT" sz="1600" dirty="0"/>
              <a:t>             docente sia in modo autonomo ma discontinuo, sia in modo non autonomo, ma con continuità</a:t>
            </a:r>
          </a:p>
          <a:p>
            <a:r>
              <a:rPr lang="it-IT" dirty="0"/>
              <a:t>            </a:t>
            </a:r>
          </a:p>
          <a:p>
            <a:r>
              <a:rPr lang="it-IT" dirty="0"/>
              <a:t>            </a:t>
            </a:r>
            <a:r>
              <a:rPr lang="it-IT" dirty="0">
                <a:solidFill>
                  <a:schemeClr val="accent2"/>
                </a:solidFill>
                <a:latin typeface="Wide Latin" panose="020A0A07050505020404" pitchFamily="18" charset="0"/>
              </a:rPr>
              <a:t>INTERMEDIO</a:t>
            </a:r>
          </a:p>
          <a:p>
            <a:r>
              <a:rPr lang="it-IT" dirty="0"/>
              <a:t>            </a:t>
            </a:r>
            <a:r>
              <a:rPr lang="it-IT" sz="1600" dirty="0"/>
              <a:t>l’alunno porta a termine compiti in situazioni note in modo autonomo e continuo;</a:t>
            </a:r>
          </a:p>
          <a:p>
            <a:r>
              <a:rPr lang="it-IT" sz="1600" dirty="0"/>
              <a:t>             risolve compiti in situazioni non note utilizzando le risorse fornite al docente o reperite</a:t>
            </a:r>
          </a:p>
          <a:p>
            <a:r>
              <a:rPr lang="it-IT" sz="1600" dirty="0"/>
              <a:t>             altrove, anche se in modo discontinuo e non del tutto autonomo. </a:t>
            </a:r>
          </a:p>
          <a:p>
            <a:r>
              <a:rPr lang="it-IT" dirty="0"/>
              <a:t>            </a:t>
            </a:r>
          </a:p>
          <a:p>
            <a:r>
              <a:rPr lang="it-IT" dirty="0"/>
              <a:t>            </a:t>
            </a:r>
            <a:r>
              <a:rPr lang="it-IT" dirty="0">
                <a:solidFill>
                  <a:schemeClr val="accent2"/>
                </a:solidFill>
                <a:latin typeface="Wide Latin" panose="020A0A07050505020404" pitchFamily="18" charset="0"/>
              </a:rPr>
              <a:t>AVANZATO</a:t>
            </a:r>
          </a:p>
          <a:p>
            <a:r>
              <a:rPr lang="it-IT" sz="1600" dirty="0"/>
              <a:t>             l’alunno porta a termine compiti in situazioni note e non note, mobilitando una varietà di</a:t>
            </a:r>
          </a:p>
          <a:p>
            <a:r>
              <a:rPr lang="it-IT" sz="1600" dirty="0"/>
              <a:t>             risorse sia fornite dal docente sia reperite altrove, in modo autonomo e con continuità.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A3C81A6-3626-42FA-BD89-7BFBBCDCBF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8993">
            <a:off x="981398" y="1987281"/>
            <a:ext cx="605987" cy="5919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B2AFD7C-51B1-499E-8C61-F58B7F94AD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8993">
            <a:off x="743660" y="4033027"/>
            <a:ext cx="819136" cy="80015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82F93AEF-E1C4-4F3D-86A7-B5A167310B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8993">
            <a:off x="428801" y="5369064"/>
            <a:ext cx="1101431" cy="107590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B5D1610-DBD8-45FE-A57F-FF067767BB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38993">
            <a:off x="922643" y="2949971"/>
            <a:ext cx="658666" cy="6434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92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17E24EF-3718-4F07-AEEC-E26E1E56B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892" y="3138601"/>
            <a:ext cx="8301148" cy="3571285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="" xmlns:a16="http://schemas.microsoft.com/office/drawing/2014/main" id="{E20E3113-E14E-48E0-B3E8-6C6189AB90D2}"/>
              </a:ext>
            </a:extLst>
          </p:cNvPr>
          <p:cNvSpPr/>
          <p:nvPr/>
        </p:nvSpPr>
        <p:spPr>
          <a:xfrm>
            <a:off x="1926455" y="1070694"/>
            <a:ext cx="6320900" cy="2734322"/>
          </a:xfrm>
          <a:prstGeom prst="wedgeEllipseCallout">
            <a:avLst>
              <a:gd name="adj1" fmla="val -30291"/>
              <a:gd name="adj2" fmla="val 751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AUTONOMIA</a:t>
            </a:r>
            <a:r>
              <a:rPr lang="it-IT" sz="2800" dirty="0"/>
              <a:t>: quando manifesto l’apprendimento descritto in uno specifico obiettivo senza l’aiuto di nessuno</a:t>
            </a:r>
            <a:r>
              <a:rPr lang="it-IT" sz="2000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3E01F27D-59A1-434E-9344-15A205BC0C94}"/>
              </a:ext>
            </a:extLst>
          </p:cNvPr>
          <p:cNvSpPr txBox="1"/>
          <p:nvPr/>
        </p:nvSpPr>
        <p:spPr>
          <a:xfrm>
            <a:off x="346229" y="239697"/>
            <a:ext cx="948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I CRITERI PER LA DESCRIZIONE DEI LIVELLI DI APPRENDIMENTO DELL’ALUNNO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7E65E49-536F-4789-993C-ECAE6EC406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38993">
            <a:off x="364631" y="1153030"/>
            <a:ext cx="691898" cy="6758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732252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704</Words>
  <Application>Microsoft Office PowerPoint</Application>
  <PresentationFormat>Personalizzato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Sfaccettatura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Tiraboschi</dc:creator>
  <cp:lastModifiedBy>Gerarda</cp:lastModifiedBy>
  <cp:revision>46</cp:revision>
  <dcterms:created xsi:type="dcterms:W3CDTF">2021-02-07T15:29:52Z</dcterms:created>
  <dcterms:modified xsi:type="dcterms:W3CDTF">2022-06-09T07:58:57Z</dcterms:modified>
</cp:coreProperties>
</file>